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2" r:id="rId6"/>
    <p:sldId id="264" r:id="rId7"/>
    <p:sldId id="267" r:id="rId8"/>
    <p:sldId id="268" r:id="rId9"/>
    <p:sldId id="272" r:id="rId10"/>
    <p:sldId id="279" r:id="rId11"/>
    <p:sldId id="271" r:id="rId12"/>
    <p:sldId id="280" r:id="rId13"/>
    <p:sldId id="273" r:id="rId14"/>
    <p:sldId id="274" r:id="rId15"/>
    <p:sldId id="275" r:id="rId16"/>
    <p:sldId id="276" r:id="rId17"/>
    <p:sldId id="277" r:id="rId18"/>
    <p:sldId id="27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724"/>
  </p:normalViewPr>
  <p:slideViewPr>
    <p:cSldViewPr snapToGrid="0">
      <p:cViewPr varScale="1">
        <p:scale>
          <a:sx n="92" d="100"/>
          <a:sy n="92" d="100"/>
        </p:scale>
        <p:origin x="13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D3346-6553-394E-95C3-F2A785741533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D4AF9-8F35-2845-B1F8-0E992F162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8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8282-A3D4-9C1C-911A-D5E7546E2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6FD9C-20F9-89AF-E0F0-D705279FAC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39FEE-1C09-597E-6517-0B812B8A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5CF0-3C6B-EF44-B8AC-F2A5D8E1CDEF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17DEE-AEE2-2BC6-8C63-1CE17BC7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1CF44-D121-A710-EAD3-9C9DA117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7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24B0F-0722-5F40-8ED3-FF9CD91D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7140E-2A76-546A-B239-EABA48B1D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CD561-48DF-8EB5-0130-41999665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76E9-C64A-FB40-AB29-F3B94BA2BE44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CD942-FADB-538B-EC23-B99DBF317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1794F-AB0E-6F52-39D7-711179E7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9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8FDBD-74FC-4CF1-0955-B44B5FAB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A4637-3C6B-D7C5-DF01-E057E89ED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7A6A8-8A0D-2B40-B2B8-AE5EBF31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F5A7-1133-FF41-93E5-9D88DED66DBE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A545A-9BA9-B66F-E595-0101311E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76297-12F4-8E15-D157-58669AB46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6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C71C-DAC6-7DDE-718E-117CD8343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77EF-177A-29D4-F7E4-FD38C3089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F359E-FF37-3486-C8F8-2EF1459EC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8AFC2-7B77-5A1F-800A-5C1AB5FCB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FE50-DB65-F849-900A-400BB3256D3C}" type="datetime1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A6233C-DF11-640D-56DA-139AF67F9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3BE3E-A434-F41E-963C-94F9D44CC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A0AB1-0A33-1FE7-B9AA-B22B7F380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6A231-3BDF-F872-A2DD-0B4132772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82D6B-64FB-D818-A749-D8F001E5E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EAC0B0-D127-C129-4084-433E985047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41C69-6C31-677C-A24B-F47C40181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5DD79-68DA-0CB5-14DA-0C1F7632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45148-FC3B-AB48-9CC9-4AB84E68641F}" type="datetime1">
              <a:rPr lang="en-US" smtClean="0"/>
              <a:t>8/23/2025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C4A309-7C88-674E-105A-58874A6F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175D16-F3D6-F0F7-B4AA-F75FBD1B4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2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C6AC-7E1C-E311-F17C-25F387ED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2355A-61D1-0C84-BF52-FC7DE49AF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2861-B1C7-6842-8157-F5C0497E1FBC}" type="datetime1">
              <a:rPr lang="en-US" smtClean="0"/>
              <a:t>8/23/2025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E4FE57-A54D-BC6E-21F2-2B1347039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F332C-9A9A-DDAC-5C07-80B0F8CE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8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2781-3FE9-EB1E-B293-779236CA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BBB4-FB58-B846-AE6F-56F92B4A072B}" type="datetime1">
              <a:rPr lang="en-US" smtClean="0"/>
              <a:t>8/23/2025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673FD-B9FD-832A-C6C0-1C268DCB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6779B-D825-C4FA-27F5-6F321A816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0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F5FA-600F-2571-A9B0-D29A1240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C1438-1933-92F0-B1F9-BAEECAE54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73401-188B-2E4B-6C73-D37908FF0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9F417-252A-57B8-A180-407D6D45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1A9CC-C51B-3B49-ADAF-EEEC7E2AC82F}" type="datetime1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50330-7E00-395F-720C-57DFD8DB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B9D5A-9D78-66CD-8FD8-99F8E280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9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2CD9-C807-6912-EF86-CDDA13D9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0466F-FFA0-1142-9BAC-AA893D1AB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44665-9BF9-52A3-BFC2-AADEEF440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1F547-EE9C-E85F-D327-A919BFD96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CFBE-6A8A-1842-B22B-FFD5CBB8C899}" type="datetime1">
              <a:rPr lang="en-US" smtClean="0"/>
              <a:t>8/23/2025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554F0-62C1-7ED1-6545-123B907C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2842B-0F81-8D9C-A984-F0724CD4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3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63E8-E7E1-123C-2F25-FCAB333E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5953C-5C7B-434E-81C8-AD4E75710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C5767-F17B-CACB-097A-5FA93CC99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68-99CE-DE42-A2AC-0BD122376D4F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EF5C9-A084-36C9-2DF4-F13B04FF2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03148-8E63-281E-7548-1C2B24E1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0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073882-024E-BEAF-B4B3-C73F2366C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490B5-A47D-9019-1F7C-43370F17C7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B8147-015D-A6E8-6B25-B6AA916A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3521-5578-F54B-997E-ADB66DD71003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D4FF7-FA50-0E1E-C972-F8F052FA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A15FF-DE77-D374-C692-D31EB568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4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D8D61B-E739-603D-E30C-350A245E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0D6E8-B30F-91DD-237F-7FAA1F497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5511A-7ACD-9FFA-7EA8-105A7D45E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8E233C-6E3A-7C4F-98D6-488037D7DD60}" type="datetime1">
              <a:rPr lang="en-US" smtClean="0"/>
              <a:t>8/23/2025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2D80D-DE0D-95BE-644E-36230AB1E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95024-7916-26A1-88DF-4E3D8EFCB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B7E42C-F908-0D4B-97DC-7C40B529E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1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1drv.ms/w/c/940cc8cbca3238c2/EXJTVlO6yJBEuAWWWMV-48oBcVIj3XG6FmokoZb0J3BujA?e=kMQCb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228A46-3BB6-88DD-1F25-F0E16886FC00}"/>
              </a:ext>
            </a:extLst>
          </p:cNvPr>
          <p:cNvSpPr txBox="1"/>
          <p:nvPr/>
        </p:nvSpPr>
        <p:spPr>
          <a:xfrm>
            <a:off x="875937" y="931236"/>
            <a:ext cx="69908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 GAJAR HALWA PREMIX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A RECIPE FOR CONVENIENT GAJAR HALWA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2025</a:t>
            </a:r>
            <a:endParaRPr lang="en-US" sz="2500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E35BA0-0FA1-24FE-A3FC-906CFC65A359}"/>
              </a:ext>
            </a:extLst>
          </p:cNvPr>
          <p:cNvSpPr txBox="1"/>
          <p:nvPr/>
        </p:nvSpPr>
        <p:spPr>
          <a:xfrm>
            <a:off x="875937" y="584369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Vigyan Ashram(DIC) Fellow- Aditya Sanjay </a:t>
            </a:r>
            <a:r>
              <a:rPr lang="en-IN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Dudhane</a:t>
            </a:r>
            <a:r>
              <a:rPr lang="en-IN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Mentor- Mr. Dixit sir &amp; Team Vigyan Ashram.</a:t>
            </a:r>
          </a:p>
          <a:p>
            <a:endParaRPr lang="en-IN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FC7BD91-BA41-7E55-70AB-8E9494AD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122" y="1041196"/>
            <a:ext cx="2338941" cy="809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BDD9DF-0F28-FEA0-8BD1-396B702E5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428" y="1850519"/>
            <a:ext cx="2177813" cy="108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620C7-8D68-B632-6C6F-AB621C18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F3CD-5C96-3538-3827-02287F029958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2FD5-68FB-149B-4D02-533ADF76253B}"/>
              </a:ext>
            </a:extLst>
          </p:cNvPr>
          <p:cNvSpPr txBox="1">
            <a:spLocks/>
          </p:cNvSpPr>
          <p:nvPr/>
        </p:nvSpPr>
        <p:spPr>
          <a:xfrm>
            <a:off x="677333" y="1594532"/>
            <a:ext cx="1064380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joined Vigyan Ashram to learn practical skills, explore food product development, and work on innovative ideas that can solve real-life problems. </a:t>
            </a:r>
          </a:p>
          <a:p>
            <a:pPr marL="342900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my training, I identified the need for convenient traditional foods. Gajar Halwa, though loved by everyone, is time-consuming to prepare, seasonal, and has a short shelf life. </a:t>
            </a:r>
          </a:p>
          <a:p>
            <a:pPr marL="342900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inspired me to develop an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 Gajar Halwa Premix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—a product that saves time, is easy to prepare, and preserves authentic taste.</a:t>
            </a:r>
          </a:p>
          <a:p>
            <a:pPr marL="342900" indent="-342900" algn="l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0C21C-3946-5F76-2F38-2A1681C904B5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562C5031-AE20-F243-13CC-FC8ECB1C09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2977DC-8136-A8BF-14A5-FF28E145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491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17FE2-BDA2-F63A-A6C7-B0155765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BBE6-CE29-2296-3EF4-DF5B02C7909F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299A5-73E0-ACC0-1C6E-1C4E911FA16D}"/>
              </a:ext>
            </a:extLst>
          </p:cNvPr>
          <p:cNvSpPr txBox="1">
            <a:spLocks/>
          </p:cNvSpPr>
          <p:nvPr/>
        </p:nvSpPr>
        <p:spPr>
          <a:xfrm>
            <a:off x="677333" y="1685972"/>
            <a:ext cx="1064380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Gajar Halwa preparation is time-consuming, labor-intensive, and requires skilled cooking.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Cooked halwa has a short shelf life due to high moisture and dairy content.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is inconsistent when purchased from shops or restaurants (variation in taste, texture, hygiene).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 and transport are difficult – refrigeration required, leading to spoilage and wastage.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685EF2-27F8-2A84-ED27-BC01BC7115F3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B66388C9-59F4-0CE9-3AC5-5840F6078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E01045-FA03-26A2-9E68-54227E7A9F6D}"/>
              </a:ext>
            </a:extLst>
          </p:cNvPr>
          <p:cNvSpPr txBox="1"/>
          <p:nvPr/>
        </p:nvSpPr>
        <p:spPr>
          <a:xfrm>
            <a:off x="1161142" y="5228408"/>
            <a:ext cx="9676190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a convenient, shelf-stable, preservative-free solution that delivers authentic taste, consistent quality, and longer shelf life.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A842A4-CFB6-B082-C953-239C70E81F1D}"/>
              </a:ext>
            </a:extLst>
          </p:cNvPr>
          <p:cNvSpPr/>
          <p:nvPr/>
        </p:nvSpPr>
        <p:spPr>
          <a:xfrm>
            <a:off x="5857789" y="4519803"/>
            <a:ext cx="476421" cy="476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Caret Up with solid fill">
            <a:extLst>
              <a:ext uri="{FF2B5EF4-FFF2-40B4-BE49-F238E27FC236}">
                <a16:creationId xmlns:a16="http://schemas.microsoft.com/office/drawing/2014/main" id="{50CA98EE-E7E6-AF40-34DF-D40CB55E7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877987" y="4560319"/>
            <a:ext cx="426575" cy="426575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5C96E54D-D545-BD10-6ED6-DA9F7B56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2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2DACA9-99CD-E408-7018-A5FC9F4D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B6FF-CD76-F25B-C917-FA7094F798DA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29135-B7D8-1CDE-547C-25F1004D3559}"/>
              </a:ext>
            </a:extLst>
          </p:cNvPr>
          <p:cNvSpPr txBox="1">
            <a:spLocks/>
          </p:cNvSpPr>
          <p:nvPr/>
        </p:nvSpPr>
        <p:spPr>
          <a:xfrm>
            <a:off x="730088" y="1594532"/>
            <a:ext cx="1064380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develop a ready-to-cook Gajar Halwa premix with authentic taste and aroma.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optimize ingredient composition for better texture, flavor, and nutrition.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study suitable drying and packaging methods for longer shelf life.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evaluate the cost-effectiveness and market potential of the product.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a convenient, quick, and hygienic alternative to traditional preparation</a:t>
            </a:r>
            <a:r>
              <a:rPr lang="en-US" sz="2000" dirty="0"/>
              <a:t>.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852B41-BC12-5748-F5BD-1A128DEF4CF3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377F35FF-42C9-29B4-1853-A910561297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3716ADF-E253-178D-8BD2-3C4BD07CA291}"/>
              </a:ext>
            </a:extLst>
          </p:cNvPr>
          <p:cNvSpPr/>
          <p:nvPr/>
        </p:nvSpPr>
        <p:spPr>
          <a:xfrm>
            <a:off x="680262" y="1709148"/>
            <a:ext cx="343501" cy="3435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E7E6C8-4FBA-5BC7-5456-910C56D9EAB2}"/>
              </a:ext>
            </a:extLst>
          </p:cNvPr>
          <p:cNvSpPr/>
          <p:nvPr/>
        </p:nvSpPr>
        <p:spPr>
          <a:xfrm>
            <a:off x="680262" y="2290222"/>
            <a:ext cx="343501" cy="3435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4D6A06-A731-F7BF-F816-7474EB5ECAF3}"/>
              </a:ext>
            </a:extLst>
          </p:cNvPr>
          <p:cNvSpPr/>
          <p:nvPr/>
        </p:nvSpPr>
        <p:spPr>
          <a:xfrm>
            <a:off x="680262" y="2871296"/>
            <a:ext cx="343501" cy="3435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97D5CF9-C40A-B6E8-F2A7-15DD10501643}"/>
              </a:ext>
            </a:extLst>
          </p:cNvPr>
          <p:cNvSpPr/>
          <p:nvPr/>
        </p:nvSpPr>
        <p:spPr>
          <a:xfrm>
            <a:off x="680262" y="3452370"/>
            <a:ext cx="343501" cy="3435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F0DA66-1699-37A9-77E4-8D964EB289E7}"/>
              </a:ext>
            </a:extLst>
          </p:cNvPr>
          <p:cNvSpPr/>
          <p:nvPr/>
        </p:nvSpPr>
        <p:spPr>
          <a:xfrm>
            <a:off x="680262" y="4033446"/>
            <a:ext cx="343501" cy="3435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D7AAD30E-41DB-AFF8-61DB-C986B6437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19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48206-CF08-742C-DBB3-5AEF28AFC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9816-0DBC-424A-02C2-B3F101A9DDF4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REQUIREMENTS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287151-2EE1-634B-DD14-D0C09C250291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BE81F904-EBFA-B805-D1DC-A67490C86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8C72F52-178B-A6C1-DAAA-604AF505D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837229"/>
              </p:ext>
            </p:extLst>
          </p:nvPr>
        </p:nvGraphicFramePr>
        <p:xfrm>
          <a:off x="677334" y="1908650"/>
          <a:ext cx="9966283" cy="3214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662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6072621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</a:tblGrid>
              <a:tr h="52705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Core Ingredient (base)</a:t>
                      </a:r>
                    </a:p>
                  </a:txBody>
                  <a:tcPr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Fresh Carrots (main raw material)</a:t>
                      </a:r>
                    </a:p>
                  </a:txBody>
                  <a:tcPr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52705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Dairy Component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Milk</a:t>
                      </a: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Ghee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52705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Sweetener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Fructose (in the carrot)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93248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Flavoring &amp; Enhancers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Cardamom Powder</a:t>
                      </a:r>
                    </a:p>
                    <a:p>
                      <a:pPr algn="l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Nuts &amp; Dry Fruits (cashew, almond, raisins – optional)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  <a:tr h="52705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Packaging Material</a:t>
                      </a: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Laminated Pouches Zip-lock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87763"/>
                  </a:ext>
                </a:extLst>
              </a:tr>
            </a:tbl>
          </a:graphicData>
        </a:graphic>
      </p:graphicFrame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90AE7077-4C34-E14E-546F-6153AEA7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3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8E735-37A4-4B10-DA3E-F2A73602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F872-98BA-11D3-E5FF-45FAD40D8654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1BAFF-BCCE-A424-FB05-454974C8AF18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A63DC875-5C32-325F-405B-0D3BFA67C2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CDB089-DAAB-60DC-E150-7458DA3001D9}"/>
              </a:ext>
            </a:extLst>
          </p:cNvPr>
          <p:cNvSpPr txBox="1">
            <a:spLocks/>
          </p:cNvSpPr>
          <p:nvPr/>
        </p:nvSpPr>
        <p:spPr>
          <a:xfrm>
            <a:off x="2449330" y="582150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F5E10CA-AF8A-F2C7-FCC5-E114681D3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960186"/>
              </p:ext>
            </p:extLst>
          </p:nvPr>
        </p:nvGraphicFramePr>
        <p:xfrm>
          <a:off x="1024759" y="1690184"/>
          <a:ext cx="10673256" cy="433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482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7675774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</a:tblGrid>
              <a:tr h="3660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Washing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Fresh carrots thoroughly cleaned to remove dirt and impurities.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647625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Blanching Carrots 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Blanched at 101°C on high flame to inactivate enzymes, cooking(1hrs) and preserve color.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36604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Grating / Slicing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Manual or mechanical slicer for large batches(0.5cm).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36604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Drying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at 55°C for ~5 hours in an electric dryer until moisture is reduced.</a:t>
                      </a:r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  <a:tr h="6476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Milk Reduction &amp; Mixing (45min)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 milk to simulate </a:t>
                      </a:r>
                      <a:r>
                        <a:rPr lang="en-IN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mawa</a:t>
                      </a: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consistency.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87763"/>
                  </a:ext>
                </a:extLst>
              </a:tr>
              <a:tr h="647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 dried carrots, ghee, </a:t>
                      </a:r>
                      <a:r>
                        <a:rPr lang="en-IN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flavoring</a:t>
                      </a: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and enhancers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Ratio: 100 g dried carrot : 600 ml milk, 16ml Ghee,16gm Dry fruits, 2gm Cardamom Powder  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308410"/>
                  </a:ext>
                </a:extLst>
              </a:tr>
              <a:tr h="647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Drying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mixture again at 55°C for ~6 hours to get stable premix 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(Also phase 01&amp;02).</a:t>
                      </a:r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204300"/>
                  </a:ext>
                </a:extLst>
              </a:tr>
              <a:tr h="647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Packaging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 in stand-up pouches. Attach labels with product info &amp; cooking instructions.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553083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91738B3-322C-FFB5-DB32-80BF8ABEC7E3}"/>
              </a:ext>
            </a:extLst>
          </p:cNvPr>
          <p:cNvSpPr/>
          <p:nvPr/>
        </p:nvSpPr>
        <p:spPr>
          <a:xfrm>
            <a:off x="678538" y="1737884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853BDA-84E5-11D7-9C5C-17815659042D}"/>
              </a:ext>
            </a:extLst>
          </p:cNvPr>
          <p:cNvSpPr/>
          <p:nvPr/>
        </p:nvSpPr>
        <p:spPr>
          <a:xfrm>
            <a:off x="691376" y="2109236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79758F-D447-AFB5-1C7E-30B51760891A}"/>
              </a:ext>
            </a:extLst>
          </p:cNvPr>
          <p:cNvSpPr/>
          <p:nvPr/>
        </p:nvSpPr>
        <p:spPr>
          <a:xfrm>
            <a:off x="677693" y="2730613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A862547-B1AA-7BD4-ED13-CBF9F67EA7EA}"/>
              </a:ext>
            </a:extLst>
          </p:cNvPr>
          <p:cNvSpPr/>
          <p:nvPr/>
        </p:nvSpPr>
        <p:spPr>
          <a:xfrm>
            <a:off x="673920" y="3090185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C4C0BD-E43F-6060-D52E-504808E0BCC8}"/>
              </a:ext>
            </a:extLst>
          </p:cNvPr>
          <p:cNvSpPr/>
          <p:nvPr/>
        </p:nvSpPr>
        <p:spPr>
          <a:xfrm>
            <a:off x="685913" y="3486739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56E4FA-A1A4-D5EC-7995-04011AB133B4}"/>
              </a:ext>
            </a:extLst>
          </p:cNvPr>
          <p:cNvSpPr/>
          <p:nvPr/>
        </p:nvSpPr>
        <p:spPr>
          <a:xfrm>
            <a:off x="673920" y="4124705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498E14-A93A-7F73-5871-0BDE3053E7CF}"/>
              </a:ext>
            </a:extLst>
          </p:cNvPr>
          <p:cNvSpPr/>
          <p:nvPr/>
        </p:nvSpPr>
        <p:spPr>
          <a:xfrm>
            <a:off x="673920" y="4752740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8F81D7-04BE-3874-6DC2-B274394C35ED}"/>
              </a:ext>
            </a:extLst>
          </p:cNvPr>
          <p:cNvSpPr/>
          <p:nvPr/>
        </p:nvSpPr>
        <p:spPr>
          <a:xfrm>
            <a:off x="685913" y="5406472"/>
            <a:ext cx="283885" cy="283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E1FB3358-8838-CD85-9236-82B73A80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67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46756F-7D35-2C10-E557-E83AF0D92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7739-3722-9642-022D-7284C9AB5966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PHOTOGRAPHS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0C6D2E-9981-2D05-3651-A4B184DF80D8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C57C6A5C-469E-4C8E-35BC-3E4AD7CD1E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28D7BF7-3A68-D558-7875-6726C35A1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259" y="1528526"/>
            <a:ext cx="2419144" cy="201912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748501-0AD5-C4C0-6D2C-EF0E1D188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87" y="1528526"/>
            <a:ext cx="1627111" cy="201912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E23BEA3-DB8A-5B2C-CC55-0B188747F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00" b="23926"/>
          <a:stretch/>
        </p:blipFill>
        <p:spPr bwMode="auto">
          <a:xfrm>
            <a:off x="832318" y="1528525"/>
            <a:ext cx="1374254" cy="201912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6A2AE2-F4F6-8081-C823-A0516F0A5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993" y="1528524"/>
            <a:ext cx="1698335" cy="201912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0" name="Content Placeholder 13">
            <a:extLst>
              <a:ext uri="{FF2B5EF4-FFF2-40B4-BE49-F238E27FC236}">
                <a16:creationId xmlns:a16="http://schemas.microsoft.com/office/drawing/2014/main" id="{6C08D368-6D66-6497-BE5F-A639BDDBC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318" y="3861897"/>
            <a:ext cx="1773743" cy="2228059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C9B987-E267-4868-0E4A-5CF38ED7C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3655" y="3868922"/>
            <a:ext cx="1619010" cy="222103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7C8233-696B-F09E-3EF5-BF35CE0AE0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9765" y="3868922"/>
            <a:ext cx="1511681" cy="222103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D0CE38-8660-97FD-57C5-5D931B599B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5884" y="3867501"/>
            <a:ext cx="2584377" cy="222387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8" name="Graphic 17" descr="Line arrow: Clockwise curve with solid fill">
            <a:extLst>
              <a:ext uri="{FF2B5EF4-FFF2-40B4-BE49-F238E27FC236}">
                <a16:creationId xmlns:a16="http://schemas.microsoft.com/office/drawing/2014/main" id="{A7F6BAEC-D774-6213-27A6-D3BCD6ADD6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2227284">
            <a:off x="11231548" y="3348821"/>
            <a:ext cx="567772" cy="567772"/>
          </a:xfrm>
          <a:prstGeom prst="rect">
            <a:avLst/>
          </a:prstGeom>
        </p:spPr>
      </p:pic>
      <p:pic>
        <p:nvPicPr>
          <p:cNvPr id="28" name="Graphic 27" descr="Arrow Up with solid fill">
            <a:extLst>
              <a:ext uri="{FF2B5EF4-FFF2-40B4-BE49-F238E27FC236}">
                <a16:creationId xmlns:a16="http://schemas.microsoft.com/office/drawing/2014/main" id="{353007F0-D05D-8214-10BD-EDF3A97595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2424051" y="2319305"/>
            <a:ext cx="567771" cy="482111"/>
          </a:xfrm>
          <a:prstGeom prst="rect">
            <a:avLst/>
          </a:prstGeom>
        </p:spPr>
      </p:pic>
      <p:pic>
        <p:nvPicPr>
          <p:cNvPr id="29" name="Graphic 28" descr="Arrow Up with solid fill">
            <a:extLst>
              <a:ext uri="{FF2B5EF4-FFF2-40B4-BE49-F238E27FC236}">
                <a16:creationId xmlns:a16="http://schemas.microsoft.com/office/drawing/2014/main" id="{672F930C-D8E2-2937-BA75-C476210E284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5136278" y="2319304"/>
            <a:ext cx="567771" cy="482111"/>
          </a:xfrm>
          <a:prstGeom prst="rect">
            <a:avLst/>
          </a:prstGeom>
        </p:spPr>
      </p:pic>
      <p:pic>
        <p:nvPicPr>
          <p:cNvPr id="30" name="Graphic 29" descr="Arrow Up with solid fill">
            <a:extLst>
              <a:ext uri="{FF2B5EF4-FFF2-40B4-BE49-F238E27FC236}">
                <a16:creationId xmlns:a16="http://schemas.microsoft.com/office/drawing/2014/main" id="{1533B0E3-3B58-24E0-2A9B-3CCAC0BD7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8591613" y="2319303"/>
            <a:ext cx="567771" cy="482111"/>
          </a:xfrm>
          <a:prstGeom prst="rect">
            <a:avLst/>
          </a:prstGeom>
        </p:spPr>
      </p:pic>
      <p:pic>
        <p:nvPicPr>
          <p:cNvPr id="31" name="Graphic 30" descr="Arrow Up with solid fill">
            <a:extLst>
              <a:ext uri="{FF2B5EF4-FFF2-40B4-BE49-F238E27FC236}">
                <a16:creationId xmlns:a16="http://schemas.microsoft.com/office/drawing/2014/main" id="{4D72C8C1-FB18-C076-51B5-87398835B6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8733563" y="4734870"/>
            <a:ext cx="567771" cy="482111"/>
          </a:xfrm>
          <a:prstGeom prst="rect">
            <a:avLst/>
          </a:prstGeom>
        </p:spPr>
      </p:pic>
      <p:pic>
        <p:nvPicPr>
          <p:cNvPr id="32" name="Graphic 31" descr="Arrow Up with solid fill">
            <a:extLst>
              <a:ext uri="{FF2B5EF4-FFF2-40B4-BE49-F238E27FC236}">
                <a16:creationId xmlns:a16="http://schemas.microsoft.com/office/drawing/2014/main" id="{F0461748-43D1-CE62-4752-1C14752933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6276625" y="4734869"/>
            <a:ext cx="567771" cy="482111"/>
          </a:xfrm>
          <a:prstGeom prst="rect">
            <a:avLst/>
          </a:prstGeom>
        </p:spPr>
      </p:pic>
      <p:pic>
        <p:nvPicPr>
          <p:cNvPr id="33" name="Graphic 32" descr="Arrow Up with solid fill">
            <a:extLst>
              <a:ext uri="{FF2B5EF4-FFF2-40B4-BE49-F238E27FC236}">
                <a16:creationId xmlns:a16="http://schemas.microsoft.com/office/drawing/2014/main" id="{ED78016E-876F-7EEF-7C82-71554F5F25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2747247" y="4734868"/>
            <a:ext cx="567771" cy="482111"/>
          </a:xfrm>
          <a:prstGeom prst="rect">
            <a:avLst/>
          </a:prstGeom>
        </p:spPr>
      </p:pic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F75D4632-4059-D7D2-A162-79B4C6915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2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C2F1A-2391-40D6-1412-C5DE6AD1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CDCD-3473-A874-1215-41EA03390971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TRIALS CONDUCTED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2C0E5-11AA-D596-EEBC-6C624259FBBF}"/>
              </a:ext>
            </a:extLst>
          </p:cNvPr>
          <p:cNvSpPr txBox="1">
            <a:spLocks/>
          </p:cNvSpPr>
          <p:nvPr/>
        </p:nvSpPr>
        <p:spPr>
          <a:xfrm>
            <a:off x="954771" y="1594532"/>
            <a:ext cx="1064380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Sugar vs Jaggery trials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Carrot Cooking (Process Control)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Moisture loss (LOD) calculation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 rate &amp; energy consumption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Taste, texture &amp; aroma evaluation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Shelf-life under observation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1A0F07-5CDA-A32A-BC21-E499B191E605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6288124B-7242-71EC-FCB0-D139F4378C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662C784-220D-3E4B-0660-ADF37E256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person wearing a pink hat and apron looking into an oven&#10;&#10;AI-generated content may be incorrect.">
            <a:extLst>
              <a:ext uri="{FF2B5EF4-FFF2-40B4-BE49-F238E27FC236}">
                <a16:creationId xmlns:a16="http://schemas.microsoft.com/office/drawing/2014/main" id="{39ECB4F8-3668-BF2A-284C-793100329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069" y="1192865"/>
            <a:ext cx="3520399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8DDF-CA3E-204B-884D-9D682F46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A62A-A8B5-00D4-08AE-6208566EC9DD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358AE4-3496-9ECE-AC73-8BEBFDA4FC29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FD48819C-C7E8-5924-0CCB-833E2114BA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EF785F-D7B1-ADF8-518B-749A19D16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86391"/>
              </p:ext>
            </p:extLst>
          </p:nvPr>
        </p:nvGraphicFramePr>
        <p:xfrm>
          <a:off x="677334" y="1721181"/>
          <a:ext cx="10475080" cy="366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436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7960644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</a:tblGrid>
              <a:tr h="9911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 Quality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Authentic taste, aroma, and texture similar to fresh halwa.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rehydration capacity when cooked with milk.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Colour retention (natural orange) due to blanching.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12884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Sensory Evaluation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Acceptability: Very Good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Taste: 8/9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Aroma: 8/9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I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Texture: 7.5/9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6938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I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Shelf Life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Stable for 30–45 days in laminated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pouches at room temperature.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microbial growth or rancidity observed in storage period.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6938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Analysis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of production (per 100 g premix): ~₹75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price potential: Higher than cost.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</a:tbl>
          </a:graphicData>
        </a:graphic>
      </p:graphicFrame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83AF9836-579D-0DD0-AE31-3E768E7FA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07D7B-A10C-85D7-BDFA-53CD34196F34}"/>
              </a:ext>
            </a:extLst>
          </p:cNvPr>
          <p:cNvSpPr txBox="1">
            <a:spLocks/>
          </p:cNvSpPr>
          <p:nvPr/>
        </p:nvSpPr>
        <p:spPr>
          <a:xfrm>
            <a:off x="677334" y="5717845"/>
            <a:ext cx="10676466" cy="628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to the SOP file for this project: </a:t>
            </a:r>
            <a:r>
              <a:rPr lang="en-IN" sz="2000" dirty="0">
                <a:solidFill>
                  <a:srgbClr val="257EB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Click here</a:t>
            </a:r>
            <a:endParaRPr lang="en-IN" sz="2000" dirty="0">
              <a:solidFill>
                <a:srgbClr val="257E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ABC35-D845-E98E-196E-5099A6AF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5AEC2-E6D3-86DB-0F52-1CBC05D39996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69B26-AC63-47C9-9987-B11798487055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BD9F1EEC-B8BE-3991-32F0-07404E35A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C18BDFBC-0AC7-F7F1-04D3-A84AB1FE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B0737C-C071-48EB-5EB9-F6B700D09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66331"/>
              </p:ext>
            </p:extLst>
          </p:nvPr>
        </p:nvGraphicFramePr>
        <p:xfrm>
          <a:off x="963991" y="1777665"/>
          <a:ext cx="10264018" cy="377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5180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3509419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  <a:gridCol w="3509419">
                  <a:extLst>
                    <a:ext uri="{9D8B030D-6E8A-4147-A177-3AD203B41FA5}">
                      <a16:colId xmlns:a16="http://schemas.microsoft.com/office/drawing/2014/main" val="2081192811"/>
                    </a:ext>
                  </a:extLst>
                </a:gridCol>
              </a:tblGrid>
              <a:tr h="46601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/ Ingredient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 (grams)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(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₹)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5119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Carrot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54g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₹17(22.66%)</a:t>
                      </a:r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Milk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₹20(26.66%)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Ghee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₹11(14.66%)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Elaichi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₹8(10.66%)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457761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fruits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₹9(12%)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085007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Packaging &amp; labelling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₹10(13.33%)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877362"/>
                  </a:ext>
                </a:extLst>
              </a:tr>
              <a:tr h="4660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₹75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0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38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70A2-28F2-D66B-0B5A-3FD2DF531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132D-BF0D-6E3B-3E7D-6A08C598C45D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2776B-EA47-DB62-B62F-E66FF1BCA34E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5FA238CB-DB4E-248E-1FB9-9A304CD0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FE1092-6A3F-B8AD-0D47-544E6B1236FF}"/>
              </a:ext>
            </a:extLst>
          </p:cNvPr>
          <p:cNvSpPr txBox="1"/>
          <p:nvPr/>
        </p:nvSpPr>
        <p:spPr>
          <a:xfrm>
            <a:off x="677335" y="1614773"/>
            <a:ext cx="4809065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 at 55°C preserved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carotene better.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Adding ghee during mixing improved flavour but slightly reduced shelf stability.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Packaging in laminated pouches maintained crispness and prevented moisture absorption.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625CE57-0C19-09CF-94BE-F8BDF60F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erson holding a package of food&#10;&#10;AI-generated content may be incorrect.">
            <a:extLst>
              <a:ext uri="{FF2B5EF4-FFF2-40B4-BE49-F238E27FC236}">
                <a16:creationId xmlns:a16="http://schemas.microsoft.com/office/drawing/2014/main" id="{080A33A8-3EDD-1D4F-467C-083662DD9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119" y="1614773"/>
            <a:ext cx="5308654" cy="353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2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C609E-FF2C-FD93-F44F-EF147720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BC8F-5D80-08E7-005B-B4621CD9741D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FEEDBACK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B1D029-79EF-27D7-5086-81441C3BC465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17744555-9833-82D5-2EC6-40BB93A049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F35D44-11D5-EAFA-FB5B-99F1AE973A93}"/>
              </a:ext>
            </a:extLst>
          </p:cNvPr>
          <p:cNvSpPr txBox="1"/>
          <p:nvPr/>
        </p:nvSpPr>
        <p:spPr>
          <a:xfrm>
            <a:off x="677334" y="1875170"/>
            <a:ext cx="5119308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 is very authentic and traditional</a:t>
            </a:r>
          </a:p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is easy and quick to make / serve</a:t>
            </a:r>
          </a:p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appreciated no added preservative use and fully natural ingredients</a:t>
            </a:r>
          </a:p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very unique product (It is not costly because it contain around 540gm raw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Gajar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texture and aroma of the Instant Halwa is like moderately</a:t>
            </a:r>
          </a:p>
          <a:p>
            <a:pPr marL="342900" indent="-342900">
              <a:spcAft>
                <a:spcPts val="1800"/>
              </a:spcAft>
              <a:buFont typeface="Wingdings" pitchFamily="2" charset="2"/>
              <a:buChar char="ü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D80C1C-59CD-2EF4-F1B0-13D98E89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171D5-858F-3473-15FB-8EB166398693}"/>
              </a:ext>
            </a:extLst>
          </p:cNvPr>
          <p:cNvSpPr txBox="1"/>
          <p:nvPr/>
        </p:nvSpPr>
        <p:spPr>
          <a:xfrm>
            <a:off x="6096000" y="1875170"/>
            <a:ext cx="511930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System Font Regular"/>
              <a:buChar char="x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at ₹75 was costly for some customers</a:t>
            </a:r>
          </a:p>
          <a:p>
            <a:pPr marL="342900" indent="-342900">
              <a:spcAft>
                <a:spcPts val="1800"/>
              </a:spcAft>
              <a:buFont typeface="System Font Regular"/>
              <a:buChar char="x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hard pieces caused from granule particles not able able to rehydrate</a:t>
            </a:r>
          </a:p>
          <a:p>
            <a:pPr marL="342900" indent="-342900">
              <a:spcAft>
                <a:spcPts val="1800"/>
              </a:spcAft>
              <a:buFont typeface="System Font Regular"/>
              <a:buChar char="x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ideal sweetness varies by customer preference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89F33-FAF7-05D3-BB78-EAF4FA3984E9}"/>
              </a:ext>
            </a:extLst>
          </p:cNvPr>
          <p:cNvSpPr txBox="1"/>
          <p:nvPr/>
        </p:nvSpPr>
        <p:spPr>
          <a:xfrm>
            <a:off x="677336" y="5639902"/>
            <a:ext cx="9217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collected from customers who purchased product in Vigyan Ashram exhibition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DFB1B-C643-6BF5-8B19-F3C09B0216E6}"/>
              </a:ext>
            </a:extLst>
          </p:cNvPr>
          <p:cNvSpPr txBox="1"/>
          <p:nvPr/>
        </p:nvSpPr>
        <p:spPr>
          <a:xfrm>
            <a:off x="754921" y="1452537"/>
            <a:ext cx="5119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C7AC63-F161-D097-5FBC-4A6DAFE1B466}"/>
              </a:ext>
            </a:extLst>
          </p:cNvPr>
          <p:cNvSpPr txBox="1"/>
          <p:nvPr/>
        </p:nvSpPr>
        <p:spPr>
          <a:xfrm>
            <a:off x="6096000" y="1475060"/>
            <a:ext cx="5119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Constructive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8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EB1BB-CDE4-0B82-8807-C4D5D0158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0E43-4A4D-47E5-DB3A-8CB495051D02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VALUE CHART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6F4CFF-AABD-E781-AC68-3B18B5AE3517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EF633F83-4065-E78B-FE65-3EBC517085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CBDB0514-E4A5-CC5D-4DA8-9D06C4A2E6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634277"/>
              </p:ext>
            </p:extLst>
          </p:nvPr>
        </p:nvGraphicFramePr>
        <p:xfrm>
          <a:off x="2919581" y="1642670"/>
          <a:ext cx="5293692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53642">
                  <a:extLst>
                    <a:ext uri="{9D8B030D-6E8A-4147-A177-3AD203B41FA5}">
                      <a16:colId xmlns:a16="http://schemas.microsoft.com/office/drawing/2014/main" val="1029546848"/>
                    </a:ext>
                  </a:extLst>
                </a:gridCol>
                <a:gridCol w="2640050">
                  <a:extLst>
                    <a:ext uri="{9D8B030D-6E8A-4147-A177-3AD203B41FA5}">
                      <a16:colId xmlns:a16="http://schemas.microsoft.com/office/drawing/2014/main" val="2201784251"/>
                    </a:ext>
                  </a:extLst>
                </a:gridCol>
              </a:tblGrid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Nutrient</a:t>
                      </a:r>
                      <a:endParaRPr lang="en-IN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%Value</a:t>
                      </a:r>
                      <a:endParaRPr lang="en-IN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979479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246428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348470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Dietary Fiber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309379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171022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102927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Saturated Fat 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60125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Cholesterol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989526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746372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Iron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878041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A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432003"/>
                  </a:ext>
                </a:extLst>
              </a:tr>
              <a:tr h="23677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02238526"/>
                  </a:ext>
                </a:extLst>
              </a:tr>
            </a:tbl>
          </a:graphicData>
        </a:graphic>
      </p:graphicFrame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30015857-ABBD-90DC-5502-4E7B0BC2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A cartoon of a person flexing his arm&#10;&#10;AI-generated content may be incorrect.">
            <a:extLst>
              <a:ext uri="{FF2B5EF4-FFF2-40B4-BE49-F238E27FC236}">
                <a16:creationId xmlns:a16="http://schemas.microsoft.com/office/drawing/2014/main" id="{3DAF13CB-4B0C-01EF-94E9-0E1DF88B46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286"/>
          <a:stretch>
            <a:fillRect/>
          </a:stretch>
        </p:blipFill>
        <p:spPr>
          <a:xfrm>
            <a:off x="8891658" y="3620522"/>
            <a:ext cx="3122738" cy="378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82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C37F-9488-209A-8042-0BAD86DD1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16FF-494C-61AB-B6C5-7AA6FC0A100C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POTENTIAL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058C2-8876-052A-D4D7-E98FA936B711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B6BD053D-1507-F6BA-309A-60D6F80CC6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98822-1FD4-C01D-0B64-64A8A0CAD258}"/>
              </a:ext>
            </a:extLst>
          </p:cNvPr>
          <p:cNvSpPr txBox="1"/>
          <p:nvPr/>
        </p:nvSpPr>
        <p:spPr>
          <a:xfrm>
            <a:off x="677334" y="1536174"/>
            <a:ext cx="1042519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Indian ready-to-mix food market is growing rapidly at 15% CAGR, projected to cross USD 1 billion by 2029.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Dessert mixes are one of the fastest-growing segments, driven by demand for quick, authentic, and festive sweets.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rise of e-commerce and modern retail, instant products are reaching wider consumers.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options exist for traditional desserts like Gajar Halwa, creating a strong niche opportunity.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Positioning the product as authentic, convenient, and natural can capture both urban and festive markets.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039F3A35-3D98-9A27-AA9A-EE63BA5CC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75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B54F-144A-9FBC-0474-FB248F90A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845C-8CE4-21C2-626B-433A46DE4B39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87220F-995D-37DB-D72B-5C84AA545B6D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30E4B10D-C0B1-C25F-1DF6-1EB2D69921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64702831-4A8F-4356-4091-4A43D665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3992E5-1302-10EE-0C8C-6234C809D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522372"/>
              </p:ext>
            </p:extLst>
          </p:nvPr>
        </p:nvGraphicFramePr>
        <p:xfrm>
          <a:off x="677334" y="1690184"/>
          <a:ext cx="11020681" cy="4365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053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7925628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</a:tblGrid>
              <a:tr h="94995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Cooking Process Control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Maintaining uniform cooking and establishing a standardized process for how the carrots are cooked.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96114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Moisture Control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Incomplete drying causes spoilage and reduces shelf-life.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94995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Scaling Up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Moving from small trials to large-scale production requires advanced equipment and higher cost.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5432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Taste &amp; Aroma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Hard to retain authentic halwa flavors after dehydration.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  <a:tr h="9611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Shelf-life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Still under study; airtight packaging and preservatives may be required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87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956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FD27C-6912-4465-77FE-88E462E3B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62E70-3A96-A30A-C158-AAFD2FF76687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7B3F2A-20C7-6A4C-F2CC-08D811BD915D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C48C95BE-E916-7638-490F-400D07419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46B114C1-5D7A-F8B0-2A40-0A0B6B322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043081-8619-4263-F84F-EE3E5C426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92641"/>
              </p:ext>
            </p:extLst>
          </p:nvPr>
        </p:nvGraphicFramePr>
        <p:xfrm>
          <a:off x="677334" y="1690184"/>
          <a:ext cx="11020681" cy="3072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5053">
                  <a:extLst>
                    <a:ext uri="{9D8B030D-6E8A-4147-A177-3AD203B41FA5}">
                      <a16:colId xmlns:a16="http://schemas.microsoft.com/office/drawing/2014/main" val="1210772783"/>
                    </a:ext>
                  </a:extLst>
                </a:gridCol>
                <a:gridCol w="7925628">
                  <a:extLst>
                    <a:ext uri="{9D8B030D-6E8A-4147-A177-3AD203B41FA5}">
                      <a16:colId xmlns:a16="http://schemas.microsoft.com/office/drawing/2014/main" val="3382300530"/>
                    </a:ext>
                  </a:extLst>
                </a:gridCol>
              </a:tblGrid>
              <a:tr h="768079"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Shelf-life Improvement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preservatives &amp; advanced packaging</a:t>
                      </a:r>
                    </a:p>
                  </a:txBody>
                  <a:tcP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061402"/>
                  </a:ext>
                </a:extLst>
              </a:tr>
              <a:tr h="768079"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Better Drying Methods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Vacuum drying / Freeze drying for quality / Heat Pump dryer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47918"/>
                  </a:ext>
                </a:extLst>
              </a:tr>
              <a:tr h="768079"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 Production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Scaling up for large-scale manufacturing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09922"/>
                  </a:ext>
                </a:extLst>
              </a:tr>
              <a:tr h="768079">
                <a:tc>
                  <a:txBody>
                    <a:bodyPr/>
                    <a:lstStyle/>
                    <a:p>
                      <a:r>
                        <a:rPr lang="en-I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 Diversification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other Indian sweet premixes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311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266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CB3EA-1C18-ED11-0638-37BBC732F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0464B-8F35-525A-FD6B-7B8B02EB012E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1C3C4-A4E1-56CE-B08C-2703D8E2389C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9A810EC6-EAD2-602B-094E-FC58860F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CA9A81A7-77E8-76CA-A147-66AE8775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5AEAA-0127-58B8-3D45-2AFB277A65E9}"/>
              </a:ext>
            </a:extLst>
          </p:cNvPr>
          <p:cNvSpPr txBox="1"/>
          <p:nvPr/>
        </p:nvSpPr>
        <p:spPr>
          <a:xfrm>
            <a:off x="677334" y="1638087"/>
            <a:ext cx="1056216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Instant Gajar Halwa Premix project successfully demonstrates how a traditional Indian sweet can be transformed into a convenient, ready-to-use product without losing its authentic taste.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standardizing the cooking and drying process, controlling moisture, and optimizing ingredients, the premix offers longer shelf-life, easy preparation, and strong market potential.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innovation not only saves time for consumers but also creates opportunities for commercialization in the growing instant food industry.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869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904C-C399-255A-3191-A9F318E1E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276A3-8CE8-DB45-B28F-91529CD9EE22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B22734-1423-0AE8-9E65-344730ACEF8D}"/>
              </a:ext>
            </a:extLst>
          </p:cNvPr>
          <p:cNvSpPr/>
          <p:nvPr/>
        </p:nvSpPr>
        <p:spPr>
          <a:xfrm>
            <a:off x="0" y="6488723"/>
            <a:ext cx="12192000" cy="369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ackground with black text&#10;&#10;AI-generated content may be incorrect.">
            <a:extLst>
              <a:ext uri="{FF2B5EF4-FFF2-40B4-BE49-F238E27FC236}">
                <a16:creationId xmlns:a16="http://schemas.microsoft.com/office/drawing/2014/main" id="{3E32F063-98FE-DEE0-CF33-06A9B7C8E3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79445" b="-9916"/>
          <a:stretch>
            <a:fillRect/>
          </a:stretch>
        </p:blipFill>
        <p:spPr>
          <a:xfrm>
            <a:off x="11551658" y="237499"/>
            <a:ext cx="272969" cy="505077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87B56FF3-1255-A282-C44E-2C53897E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427" y="6488723"/>
            <a:ext cx="2743200" cy="365125"/>
          </a:xfrm>
        </p:spPr>
        <p:txBody>
          <a:bodyPr/>
          <a:lstStyle/>
          <a:p>
            <a:fld id="{5DB7E42C-F908-0D4B-97DC-7C40B529ECC6}" type="slidenum"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1DBD2-32A0-296A-90CA-CDEB96FAF183}"/>
              </a:ext>
            </a:extLst>
          </p:cNvPr>
          <p:cNvSpPr txBox="1"/>
          <p:nvPr/>
        </p:nvSpPr>
        <p:spPr>
          <a:xfrm>
            <a:off x="677334" y="1638087"/>
            <a:ext cx="1056216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Insights Research (2023). India Ready-to-Mix Food Industry Report.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Safety and Standards Authority of India (FSSAI). Guidelines for Food Premix and Shelf-life Standards.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Vigyan Ashram Blog &amp; Project Documentation (2025). Development of Instant Gajar Halwa Premix.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02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7C4A2-4584-E8E8-AF04-08854C3BF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FB3EEBD-7276-B429-1186-0A51C0A79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83" y="775992"/>
            <a:ext cx="2830119" cy="9792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D5EA31-40A8-7398-E525-7143A63F1B3C}"/>
              </a:ext>
            </a:extLst>
          </p:cNvPr>
          <p:cNvSpPr txBox="1"/>
          <p:nvPr/>
        </p:nvSpPr>
        <p:spPr>
          <a:xfrm>
            <a:off x="4532101" y="6134106"/>
            <a:ext cx="31277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 Vigyan Ashram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571E67-F503-EAB1-5769-C6E357758E3F}"/>
              </a:ext>
            </a:extLst>
          </p:cNvPr>
          <p:cNvSpPr txBox="1">
            <a:spLocks/>
          </p:cNvSpPr>
          <p:nvPr/>
        </p:nvSpPr>
        <p:spPr>
          <a:xfrm>
            <a:off x="1036583" y="2342866"/>
            <a:ext cx="8596668" cy="5660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62752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1193</Words>
  <Application>Microsoft Office PowerPoint</Application>
  <PresentationFormat>Widescreen</PresentationFormat>
  <Paragraphs>213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System Font Regular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Juvencio Maeztu</dc:creator>
  <cp:lastModifiedBy>Aditya Dudhane</cp:lastModifiedBy>
  <cp:revision>4</cp:revision>
  <dcterms:created xsi:type="dcterms:W3CDTF">2025-08-22T09:10:52Z</dcterms:created>
  <dcterms:modified xsi:type="dcterms:W3CDTF">2025-08-23T04:17:18Z</dcterms:modified>
</cp:coreProperties>
</file>